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80" r:id="rId4"/>
    <p:sldId id="270" r:id="rId5"/>
    <p:sldId id="257" r:id="rId6"/>
    <p:sldId id="277" r:id="rId7"/>
    <p:sldId id="259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8" r:id="rId18"/>
    <p:sldId id="27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lainGermanica" panose="02000000000000000000" pitchFamily="2" charset="0"/>
      <p:regular r:id="rId25"/>
    </p:embeddedFont>
    <p:embeddedFont>
      <p:font typeface="Copperplate Gothic Light" panose="020E0507020206020404" pitchFamily="34" charset="0"/>
      <p:regular r:id="rId26"/>
    </p:embeddedFont>
    <p:embeddedFont>
      <p:font typeface="Copperplate Gothic Bold" panose="020E0705020206020404" pitchFamily="34" charset="0"/>
      <p:regular r:id="rId2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639CE-9E3B-411F-8C9A-0031F4A36EE7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B3AA4-4285-4171-BF62-9BB01D5CBA1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88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335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882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73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spc="3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0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27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7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45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43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721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1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EDDC-C330-45DE-BD20-F6E291CEEDE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030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24311" r="11174" b="11330"/>
          <a:stretch/>
        </p:blipFill>
        <p:spPr>
          <a:xfrm>
            <a:off x="482754" y="65196"/>
            <a:ext cx="11385396" cy="15336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4242" y="211095"/>
            <a:ext cx="10515600" cy="996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95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DA9ED-14B6-4BF1-94B5-8B52F9CA19B8}" type="datetimeFigureOut">
              <a:rPr lang="pt-BR" smtClean="0"/>
              <a:t>17/05/2016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r">
              <a:defRPr sz="12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inGermanica" panose="02000000000000000000" pitchFamily="2" charset="0"/>
              </a:defRPr>
            </a:lvl1pPr>
          </a:lstStyle>
          <a:p>
            <a:fld id="{DC2BEDDC-C330-45DE-BD20-F6E291CEEDEE}" type="slidenum">
              <a:rPr lang="pt-BR" smtClean="0"/>
              <a:pPr/>
              <a:t>‹#›</a:t>
            </a:fld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40" y="5969241"/>
            <a:ext cx="1665378" cy="13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3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PlainGermanica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pperplate Gothic Light" panose="020E05070202060204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pperplate Gothic Light" panose="020E05070202060204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pperplate Gothic Light" panose="020E05070202060204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pperplate Gothic Light" panose="020E05070202060204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pperplate Gothic Light" panose="020E05070202060204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image" Target="../media/image12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849212" y="5691420"/>
            <a:ext cx="3609473" cy="1491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9"/>
          <p:cNvSpPr/>
          <p:nvPr/>
        </p:nvSpPr>
        <p:spPr>
          <a:xfrm>
            <a:off x="-914400" y="-641684"/>
            <a:ext cx="14309558" cy="2374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10"/>
          <a:stretch/>
        </p:blipFill>
        <p:spPr>
          <a:xfrm rot="395213">
            <a:off x="2736668" y="3489811"/>
            <a:ext cx="3722915" cy="2743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10"/>
          <a:stretch/>
        </p:blipFill>
        <p:spPr>
          <a:xfrm rot="21204787" flipH="1">
            <a:off x="5914656" y="3489812"/>
            <a:ext cx="3722915" cy="2743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92" y="994611"/>
            <a:ext cx="5366320" cy="5366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15675" r="8682" b="43848"/>
          <a:stretch/>
        </p:blipFill>
        <p:spPr>
          <a:xfrm>
            <a:off x="2953672" y="2093739"/>
            <a:ext cx="6828942" cy="2866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44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10000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250000" y="2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250000" y="2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Cartas</a:t>
            </a:r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2596757" y="1583852"/>
            <a:ext cx="703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  <a:latin typeface="Copperplate Gothic Light" panose="020E0507020206020404" pitchFamily="34" charset="0"/>
              </a:rPr>
              <a:t>Deck de Exploração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24640" y="2689910"/>
            <a:ext cx="2287605" cy="3908970"/>
            <a:chOff x="1624640" y="2689910"/>
            <a:chExt cx="2287605" cy="39089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670" y="2689910"/>
              <a:ext cx="2263574" cy="34073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624640" y="6198770"/>
              <a:ext cx="2287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latin typeface="Copperplate Gothic Light" panose="020E0507020206020404" pitchFamily="34" charset="0"/>
                </a:rPr>
                <a:t>Trás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08001" y="2689907"/>
            <a:ext cx="4716583" cy="3908972"/>
            <a:chOff x="5508001" y="2689907"/>
            <a:chExt cx="4716583" cy="3908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1007" y="2689910"/>
              <a:ext cx="2263577" cy="3407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639790" y="6198769"/>
              <a:ext cx="2287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latin typeface="Copperplate Gothic Light" panose="020E0507020206020404" pitchFamily="34" charset="0"/>
                </a:rPr>
                <a:t>frente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01" y="2689907"/>
              <a:ext cx="2263577" cy="3407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Content Placeholder 10"/>
          <p:cNvSpPr>
            <a:spLocks noGrp="1"/>
          </p:cNvSpPr>
          <p:nvPr>
            <p:ph sz="half" idx="4294967295"/>
          </p:nvPr>
        </p:nvSpPr>
        <p:spPr>
          <a:xfrm>
            <a:off x="8345976" y="3480280"/>
            <a:ext cx="3474365" cy="182663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5 Habilidades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+3 ou +4</a:t>
            </a:r>
            <a:endParaRPr lang="pt-BR" dirty="0"/>
          </a:p>
        </p:txBody>
      </p:sp>
      <p:sp>
        <p:nvSpPr>
          <p:cNvPr id="15" name="Oval 14"/>
          <p:cNvSpPr/>
          <p:nvPr/>
        </p:nvSpPr>
        <p:spPr>
          <a:xfrm>
            <a:off x="6056178" y="4794781"/>
            <a:ext cx="812538" cy="860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6566028" y="5203546"/>
            <a:ext cx="811691" cy="8592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7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10729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1933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animBg="1"/>
      <p:bldP spid="15" grpId="1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779"/>
            <a:ext cx="10515600" cy="1325563"/>
          </a:xfrm>
        </p:spPr>
        <p:txBody>
          <a:bodyPr/>
          <a:lstStyle/>
          <a:p>
            <a:r>
              <a:rPr lang="pt-BR" dirty="0" smtClean="0"/>
              <a:t>Regras</a:t>
            </a:r>
            <a:endParaRPr lang="pt-B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483078" y="1875775"/>
            <a:ext cx="7357608" cy="428626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rgbClr val="C00000"/>
                </a:solidFill>
              </a:rPr>
              <a:t>Ações do jogador </a:t>
            </a:r>
            <a:endParaRPr lang="pt-BR" sz="3600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7746809"/>
              </p:ext>
            </p:extLst>
          </p:nvPr>
        </p:nvGraphicFramePr>
        <p:xfrm>
          <a:off x="2004107" y="2575524"/>
          <a:ext cx="8315550" cy="2840799"/>
        </p:xfrm>
        <a:graphic>
          <a:graphicData uri="http://schemas.openxmlformats.org/drawingml/2006/table">
            <a:tbl>
              <a:tblPr/>
              <a:tblGrid>
                <a:gridCol w="4091143">
                  <a:extLst>
                    <a:ext uri="{9D8B030D-6E8A-4147-A177-3AD203B41FA5}">
                      <a16:colId xmlns:a16="http://schemas.microsoft.com/office/drawing/2014/main" val="176834747"/>
                    </a:ext>
                  </a:extLst>
                </a:gridCol>
                <a:gridCol w="4224407">
                  <a:extLst>
                    <a:ext uri="{9D8B030D-6E8A-4147-A177-3AD203B41FA5}">
                      <a16:colId xmlns:a16="http://schemas.microsoft.com/office/drawing/2014/main" val="969221888"/>
                    </a:ext>
                  </a:extLst>
                </a:gridCol>
              </a:tblGrid>
              <a:tr h="49166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FASE I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FASE II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021935"/>
                  </a:ext>
                </a:extLst>
              </a:tr>
              <a:tr h="7041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Avançar 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UMA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casa e rolar o 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dado de ação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.</a:t>
                      </a:r>
                      <a:endParaRPr lang="pt-BR" sz="1800" dirty="0"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Avançar 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DUAS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casas e rolar o 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dado de ação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.</a:t>
                      </a:r>
                      <a:endParaRPr lang="pt-BR" sz="1800" dirty="0"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7955"/>
                  </a:ext>
                </a:extLst>
              </a:tr>
              <a:tr h="49166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Avançar </a:t>
                      </a: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DUAS </a:t>
                      </a: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casas.</a:t>
                      </a:r>
                      <a:endParaRPr lang="pt-BR" sz="1800"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Avançar </a:t>
                      </a: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TRÊS </a:t>
                      </a: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casas.</a:t>
                      </a:r>
                      <a:endParaRPr lang="pt-BR" sz="1800"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401658"/>
                  </a:ext>
                </a:extLst>
              </a:tr>
              <a:tr h="115333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Entrar em uma cidade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 se esta estiver a uma ou duas casas de distância.</a:t>
                      </a:r>
                      <a:endParaRPr lang="pt-BR" sz="1800" dirty="0"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Entrar em uma cidade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opperplate Gothic Light" panose="020E0507020206020404" pitchFamily="34" charset="0"/>
                        </a:rPr>
                        <a:t> se esta estiver a uma, duas ou três casas de distância.</a:t>
                      </a:r>
                      <a:endParaRPr lang="pt-BR" sz="1800" dirty="0">
                        <a:effectLst/>
                        <a:latin typeface="Copperplate Gothic Light" panose="020E0507020206020404" pitchFamily="34" charset="0"/>
                      </a:endParaRPr>
                    </a:p>
                  </a:txBody>
                  <a:tcPr marL="54075" marR="540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292761"/>
                  </a:ext>
                </a:extLst>
              </a:tr>
            </a:tbl>
          </a:graphicData>
        </a:graphic>
      </p:graphicFrame>
      <p:sp>
        <p:nvSpPr>
          <p:cNvPr id="11" name="Curved Up Arrow 10"/>
          <p:cNvSpPr/>
          <p:nvPr/>
        </p:nvSpPr>
        <p:spPr>
          <a:xfrm>
            <a:off x="5050971" y="5529943"/>
            <a:ext cx="2191658" cy="328917"/>
          </a:xfrm>
          <a:prstGeom prst="curvedUpArrow">
            <a:avLst>
              <a:gd name="adj1" fmla="val 25000"/>
              <a:gd name="adj2" fmla="val 65206"/>
              <a:gd name="adj3" fmla="val 3250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idx="1"/>
          </p:nvPr>
        </p:nvSpPr>
        <p:spPr>
          <a:xfrm>
            <a:off x="4558337" y="6051629"/>
            <a:ext cx="3078502" cy="428626"/>
          </a:xfrm>
        </p:spPr>
        <p:txBody>
          <a:bodyPr anchor="ctr">
            <a:noAutofit/>
          </a:bodyPr>
          <a:lstStyle/>
          <a:p>
            <a:pPr algn="ctr"/>
            <a:r>
              <a:rPr lang="pt-BR" b="0" dirty="0" smtClean="0"/>
              <a:t>Algum jogador entra na Arena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38339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779"/>
            <a:ext cx="10515600" cy="1325563"/>
          </a:xfrm>
        </p:spPr>
        <p:txBody>
          <a:bodyPr/>
          <a:lstStyle/>
          <a:p>
            <a:r>
              <a:rPr lang="pt-BR" dirty="0"/>
              <a:t>Regras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783127" y="1928396"/>
            <a:ext cx="4628922" cy="428626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rgbClr val="C00000"/>
                </a:solidFill>
              </a:rPr>
              <a:t>Dado de Ação</a:t>
            </a:r>
            <a:endParaRPr lang="pt-BR" sz="3600" dirty="0">
              <a:solidFill>
                <a:srgbClr val="C00000"/>
              </a:solidFill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1" r="28745"/>
          <a:stretch/>
        </p:blipFill>
        <p:spPr>
          <a:xfrm>
            <a:off x="358455" y="3535096"/>
            <a:ext cx="1455831" cy="1614783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78" y="2908508"/>
            <a:ext cx="1055010" cy="1588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57446" y="5048108"/>
            <a:ext cx="1440177" cy="1591298"/>
            <a:chOff x="5508001" y="2689907"/>
            <a:chExt cx="3083790" cy="34073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01" y="2689907"/>
              <a:ext cx="2263577" cy="3407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214" y="2689907"/>
              <a:ext cx="2263577" cy="34073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21" name="Curved Connector 20"/>
          <p:cNvCxnSpPr>
            <a:stCxn id="12" idx="3"/>
            <a:endCxn id="15" idx="1"/>
          </p:cNvCxnSpPr>
          <p:nvPr/>
        </p:nvCxnSpPr>
        <p:spPr>
          <a:xfrm flipV="1">
            <a:off x="1814286" y="3702565"/>
            <a:ext cx="1412292" cy="639923"/>
          </a:xfrm>
          <a:prstGeom prst="curvedConnector3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12" idx="3"/>
            <a:endCxn id="19" idx="1"/>
          </p:cNvCxnSpPr>
          <p:nvPr/>
        </p:nvCxnSpPr>
        <p:spPr>
          <a:xfrm>
            <a:off x="1814286" y="4342488"/>
            <a:ext cx="1243160" cy="1501269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77203" y="3390820"/>
            <a:ext cx="736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opperplate Gothic Light" panose="020E0507020206020404" pitchFamily="34" charset="0"/>
              </a:rPr>
              <a:t>Escolhe uma das opções para melhorar uma habilidade</a:t>
            </a:r>
            <a:endParaRPr lang="pt-BR" sz="2000" dirty="0">
              <a:latin typeface="Copperplate Gothic Light" panose="020E05070202060204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77203" y="5673605"/>
            <a:ext cx="7369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opperplate Gothic Light" panose="020E0507020206020404" pitchFamily="34" charset="0"/>
              </a:rPr>
              <a:t>Acrescenta a carta à sua mão</a:t>
            </a:r>
            <a:endParaRPr lang="pt-BR" sz="2000" dirty="0">
              <a:latin typeface="Copperplate Gothic Light" panose="020E05070202060204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69384" y="2592565"/>
            <a:ext cx="136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Copperplate Gothic Light" panose="020E0507020206020404" pitchFamily="34" charset="0"/>
              </a:rPr>
              <a:t>evento</a:t>
            </a:r>
            <a:endParaRPr lang="pt-BR" sz="1400" dirty="0">
              <a:latin typeface="Copperplate Gothic Light" panose="020E05070202060204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2851" y="4749232"/>
            <a:ext cx="136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Copperplate Gothic Light" panose="020E0507020206020404" pitchFamily="34" charset="0"/>
              </a:rPr>
              <a:t>exploração</a:t>
            </a:r>
            <a:endParaRPr lang="pt-BR" sz="1400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779"/>
            <a:ext cx="10515600" cy="1325563"/>
          </a:xfrm>
        </p:spPr>
        <p:txBody>
          <a:bodyPr/>
          <a:lstStyle/>
          <a:p>
            <a:r>
              <a:rPr lang="pt-BR" dirty="0"/>
              <a:t>Regras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783127" y="1936860"/>
            <a:ext cx="4628922" cy="428626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rgbClr val="C00000"/>
                </a:solidFill>
              </a:rPr>
              <a:t>Cidade</a:t>
            </a:r>
            <a:endParaRPr lang="pt-BR" sz="36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69971" y="2960004"/>
            <a:ext cx="748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dirty="0" smtClean="0">
                <a:latin typeface="Copperplate Gothic Light" panose="020E0507020206020404" pitchFamily="34" charset="0"/>
              </a:rPr>
              <a:t>Jogador compra uma das 3 cartas do mercado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dirty="0" smtClean="0">
                <a:latin typeface="Copperplate Gothic Light" panose="020E0507020206020404" pitchFamily="34" charset="0"/>
              </a:rPr>
              <a:t>Realiza apenas um dos dois abaixo: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lphaUcPeriod"/>
            </a:pPr>
            <a:r>
              <a:rPr lang="pt-BR" b="1" dirty="0" smtClean="0">
                <a:latin typeface="Copperplate Gothic Light" panose="020E0507020206020404" pitchFamily="34" charset="0"/>
              </a:rPr>
              <a:t>Justa de Treinamento </a:t>
            </a:r>
            <a:r>
              <a:rPr lang="pt-BR" dirty="0" smtClean="0">
                <a:latin typeface="Copperplate Gothic Light" panose="020E0507020206020404" pitchFamily="34" charset="0"/>
              </a:rPr>
              <a:t>com outro jogador (se pontos de vitória &lt; 5)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lphaUcPeriod"/>
            </a:pPr>
            <a:r>
              <a:rPr lang="pt-BR" dirty="0" smtClean="0">
                <a:latin typeface="Copperplate Gothic Light" panose="020E0507020206020404" pitchFamily="34" charset="0"/>
              </a:rPr>
              <a:t>Entra na </a:t>
            </a:r>
            <a:r>
              <a:rPr lang="pt-BR" b="1" dirty="0" smtClean="0">
                <a:latin typeface="Copperplate Gothic Light" panose="020E0507020206020404" pitchFamily="34" charset="0"/>
              </a:rPr>
              <a:t>Arena</a:t>
            </a:r>
            <a:r>
              <a:rPr lang="pt-BR" dirty="0" smtClean="0">
                <a:latin typeface="Copperplate Gothic Light" panose="020E0507020206020404" pitchFamily="34" charset="0"/>
              </a:rPr>
              <a:t> (se pontos de vitória &gt;= 3)</a:t>
            </a:r>
            <a:endParaRPr lang="pt-BR" dirty="0">
              <a:latin typeface="Copperplate Gothic Light" panose="020E05070202060204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0956" y="3110466"/>
            <a:ext cx="3778816" cy="2711860"/>
            <a:chOff x="1794702" y="2510106"/>
            <a:chExt cx="3164115" cy="2270721"/>
          </a:xfrm>
        </p:grpSpPr>
        <p:pic>
          <p:nvPicPr>
            <p:cNvPr id="14" name="Content Placeholder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63" t="1999" r="38060" b="62993"/>
            <a:stretch/>
          </p:blipFill>
          <p:spPr>
            <a:xfrm>
              <a:off x="1794702" y="2510106"/>
              <a:ext cx="3164115" cy="2270721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135769" y="2864193"/>
              <a:ext cx="1219961" cy="878279"/>
              <a:chOff x="5508001" y="2689907"/>
              <a:chExt cx="4732974" cy="340738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001" y="2689907"/>
                <a:ext cx="2263577" cy="34073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7399" y="2689907"/>
                <a:ext cx="2263576" cy="34073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499" y="2864193"/>
              <a:ext cx="583454" cy="8782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5262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779"/>
            <a:ext cx="10515600" cy="1325563"/>
          </a:xfrm>
        </p:spPr>
        <p:txBody>
          <a:bodyPr/>
          <a:lstStyle/>
          <a:p>
            <a:r>
              <a:rPr lang="pt-BR" dirty="0"/>
              <a:t>Regras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789919" y="1821088"/>
            <a:ext cx="6615338" cy="428626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rgbClr val="C00000"/>
                </a:solidFill>
              </a:rPr>
              <a:t>Justa de Treinamento</a:t>
            </a:r>
            <a:endParaRPr lang="pt-BR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1" y="5690561"/>
            <a:ext cx="2835466" cy="579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06" b="90606" l="0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08" y="3531757"/>
            <a:ext cx="1552705" cy="1552705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3296658" y="3703770"/>
            <a:ext cx="7269742" cy="120868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Sorteia uma cor (e retira marcador do saquinho até que todos tenham sido sorteados):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800" b="0" dirty="0" smtClean="0"/>
              <a:t>Se próprio cor, escolhe o oponente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1800" b="0" dirty="0" smtClean="0"/>
              <a:t>Se outra cor, é o oponente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idx="1"/>
          </p:nvPr>
        </p:nvSpPr>
        <p:spPr>
          <a:xfrm>
            <a:off x="3296658" y="5560893"/>
            <a:ext cx="8198656" cy="1015411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Escolhe </a:t>
            </a:r>
            <a:r>
              <a:rPr lang="pt-BR" sz="1800" dirty="0" smtClean="0"/>
              <a:t>3 habilidades </a:t>
            </a:r>
            <a:r>
              <a:rPr lang="pt-BR" sz="1800" b="0" dirty="0" smtClean="0"/>
              <a:t>e compara valores uma a 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Vence quem ganhar mais. Desempate é pela soma de todos os pontos de habilidade da ficha do cavaleiro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6" r="19776"/>
          <a:stretch/>
        </p:blipFill>
        <p:spPr>
          <a:xfrm>
            <a:off x="1215965" y="2249714"/>
            <a:ext cx="1137452" cy="1058442"/>
          </a:xfrm>
          <a:prstGeom prst="rect">
            <a:avLst/>
          </a:prstGeom>
          <a:ln>
            <a:noFill/>
          </a:ln>
        </p:spPr>
      </p:pic>
      <p:sp>
        <p:nvSpPr>
          <p:cNvPr id="20" name="Text Placeholder 6"/>
          <p:cNvSpPr>
            <a:spLocks noGrp="1"/>
          </p:cNvSpPr>
          <p:nvPr>
            <p:ph type="body" idx="1"/>
          </p:nvPr>
        </p:nvSpPr>
        <p:spPr>
          <a:xfrm>
            <a:off x="3296658" y="2595765"/>
            <a:ext cx="7269742" cy="593603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Sorteia um valor de recompensa no dado</a:t>
            </a:r>
          </a:p>
        </p:txBody>
      </p:sp>
    </p:spTree>
    <p:extLst>
      <p:ext uri="{BB962C8B-B14F-4D97-AF65-F5344CB8AC3E}">
        <p14:creationId xmlns:p14="http://schemas.microsoft.com/office/powerpoint/2010/main" val="21375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uiExpand="1" build="p"/>
      <p:bldP spid="2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779"/>
            <a:ext cx="10515600" cy="1325563"/>
          </a:xfrm>
        </p:spPr>
        <p:txBody>
          <a:bodyPr/>
          <a:lstStyle/>
          <a:p>
            <a:r>
              <a:rPr lang="pt-BR" dirty="0"/>
              <a:t>Regras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976225" y="1682881"/>
            <a:ext cx="6242726" cy="428626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rgbClr val="C00000"/>
                </a:solidFill>
              </a:rPr>
              <a:t>Justa de Treinamento</a:t>
            </a:r>
            <a:endParaRPr lang="pt-BR" sz="3600" dirty="0">
              <a:solidFill>
                <a:srgbClr val="C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87907" y="2351312"/>
            <a:ext cx="1044029" cy="1153582"/>
            <a:chOff x="5508001" y="2689907"/>
            <a:chExt cx="3083790" cy="34073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01" y="2689907"/>
              <a:ext cx="2263577" cy="3407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214" y="2689907"/>
              <a:ext cx="2263577" cy="34073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1" name="Text Placeholder 6"/>
          <p:cNvSpPr>
            <a:spLocks noGrp="1"/>
          </p:cNvSpPr>
          <p:nvPr>
            <p:ph type="body" idx="1"/>
          </p:nvPr>
        </p:nvSpPr>
        <p:spPr>
          <a:xfrm>
            <a:off x="3369228" y="2612715"/>
            <a:ext cx="6938314" cy="92121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 smtClean="0"/>
              <a:t>Qualquer um </a:t>
            </a:r>
            <a:r>
              <a:rPr lang="pt-BR" sz="1800" b="0" dirty="0" smtClean="0"/>
              <a:t>pode usar cartas de equipamento ou feitiço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Máximo de 5 cartas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3209" y="3993930"/>
            <a:ext cx="2686653" cy="766825"/>
            <a:chOff x="710923" y="4037473"/>
            <a:chExt cx="2686653" cy="7668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0" t="24311" r="11174" b="11330"/>
            <a:stretch/>
          </p:blipFill>
          <p:spPr>
            <a:xfrm>
              <a:off x="710923" y="4037473"/>
              <a:ext cx="2686653" cy="7668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32113" y="4122058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 smtClean="0">
                  <a:latin typeface="Copperplate Gothic Bold" panose="020E0705020206020404" pitchFamily="34" charset="0"/>
                </a:rPr>
                <a:t>vencedor</a:t>
              </a:r>
              <a:endParaRPr lang="pt-BR" sz="2000" dirty="0">
                <a:latin typeface="Copperplate Gothic Bold" panose="020E0705020206020404" pitchFamily="34" charset="0"/>
              </a:endParaRPr>
            </a:p>
          </p:txBody>
        </p:sp>
      </p:grpSp>
      <p:sp>
        <p:nvSpPr>
          <p:cNvPr id="23" name="Text Placeholder 6"/>
          <p:cNvSpPr>
            <a:spLocks noGrp="1"/>
          </p:cNvSpPr>
          <p:nvPr>
            <p:ph type="body" idx="1"/>
          </p:nvPr>
        </p:nvSpPr>
        <p:spPr>
          <a:xfrm>
            <a:off x="3369228" y="4035295"/>
            <a:ext cx="6938314" cy="92121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Distribui pontos sorteados como desejar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Recebe um ponto de vitória (marcador branco)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93209" y="5416510"/>
            <a:ext cx="2686653" cy="766825"/>
            <a:chOff x="710923" y="4037473"/>
            <a:chExt cx="2686653" cy="76682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0" t="24311" r="11174" b="11330"/>
            <a:stretch/>
          </p:blipFill>
          <p:spPr>
            <a:xfrm>
              <a:off x="710923" y="4037473"/>
              <a:ext cx="2686653" cy="7668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32113" y="4122058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 smtClean="0">
                  <a:latin typeface="Copperplate Gothic Bold" panose="020E0705020206020404" pitchFamily="34" charset="0"/>
                </a:rPr>
                <a:t>Perdedor</a:t>
              </a:r>
              <a:endParaRPr lang="pt-BR" sz="2000" dirty="0">
                <a:latin typeface="Copperplate Gothic Bold" panose="020E0705020206020404" pitchFamily="34" charset="0"/>
              </a:endParaRPr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idx="1"/>
          </p:nvPr>
        </p:nvSpPr>
        <p:spPr>
          <a:xfrm>
            <a:off x="3369228" y="5457875"/>
            <a:ext cx="6938314" cy="92121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Se fase I, nada acontece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Se fase II, eliminado do jogo</a:t>
            </a:r>
          </a:p>
        </p:txBody>
      </p:sp>
    </p:spTree>
    <p:extLst>
      <p:ext uri="{BB962C8B-B14F-4D97-AF65-F5344CB8AC3E}">
        <p14:creationId xmlns:p14="http://schemas.microsoft.com/office/powerpoint/2010/main" val="30117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3" grpId="0" uiExpand="1" build="p"/>
      <p:bldP spid="2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779"/>
            <a:ext cx="10515600" cy="1325563"/>
          </a:xfrm>
        </p:spPr>
        <p:txBody>
          <a:bodyPr/>
          <a:lstStyle/>
          <a:p>
            <a:r>
              <a:rPr lang="pt-BR" dirty="0" smtClean="0"/>
              <a:t>Regras Básicas</a:t>
            </a:r>
            <a:endParaRPr lang="pt-B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783127" y="1682881"/>
            <a:ext cx="4628922" cy="428626"/>
          </a:xfrm>
        </p:spPr>
        <p:txBody>
          <a:bodyPr>
            <a:noAutofit/>
          </a:bodyPr>
          <a:lstStyle/>
          <a:p>
            <a:pPr algn="ctr"/>
            <a:r>
              <a:rPr lang="pt-BR" sz="3600" dirty="0" smtClean="0">
                <a:solidFill>
                  <a:srgbClr val="C00000"/>
                </a:solidFill>
              </a:rPr>
              <a:t>Arena</a:t>
            </a:r>
            <a:endParaRPr lang="pt-BR" sz="3600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85027" y="2417754"/>
            <a:ext cx="8273143" cy="823912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0" dirty="0" smtClean="0"/>
              <a:t>Primeiro jogador continua rolando dado de ação em sua vez, aguardando oponente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0" dirty="0" smtClean="0"/>
              <a:t>Segundo jogador entra ou é </a:t>
            </a:r>
            <a:r>
              <a:rPr lang="pt-BR" sz="1800" b="0" dirty="0" err="1" smtClean="0"/>
              <a:t>teletransportado</a:t>
            </a:r>
            <a:r>
              <a:rPr lang="pt-BR" sz="1800" b="0" dirty="0" smtClean="0"/>
              <a:t> se for o único que restar em jogo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b="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1800" b="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5" y="4149424"/>
            <a:ext cx="2835466" cy="579610"/>
          </a:xfrm>
          <a:prstGeom prst="rect">
            <a:avLst/>
          </a:prstGeom>
        </p:spPr>
      </p:pic>
      <p:sp>
        <p:nvSpPr>
          <p:cNvPr id="30" name="Text Placeholder 4"/>
          <p:cNvSpPr>
            <a:spLocks noGrp="1"/>
          </p:cNvSpPr>
          <p:nvPr>
            <p:ph type="body" idx="1"/>
          </p:nvPr>
        </p:nvSpPr>
        <p:spPr>
          <a:xfrm>
            <a:off x="3585027" y="4075191"/>
            <a:ext cx="8273143" cy="1099826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b="0" dirty="0" smtClean="0"/>
              <a:t>Comparação das </a:t>
            </a:r>
            <a:r>
              <a:rPr lang="pt-BR" sz="1800" dirty="0" smtClean="0"/>
              <a:t>5 habilidades </a:t>
            </a:r>
            <a:r>
              <a:rPr lang="pt-BR" sz="1800" b="0" dirty="0" smtClean="0"/>
              <a:t>uma a 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/>
              <a:t>Desempate é </a:t>
            </a:r>
            <a:r>
              <a:rPr lang="pt-BR" sz="1800" b="0" dirty="0" smtClean="0"/>
              <a:t>pela soma </a:t>
            </a:r>
            <a:r>
              <a:rPr lang="pt-BR" sz="1800" b="0" dirty="0"/>
              <a:t>de todos os pontos de habilidade da ficha do cavaleiro</a:t>
            </a:r>
            <a:r>
              <a:rPr lang="pt-BR" sz="1800" b="0" dirty="0" smtClean="0"/>
              <a:t>. Desempate final é quem chegou primeiro à arena.</a:t>
            </a:r>
            <a:endParaRPr lang="pt-BR" sz="1800" b="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1800" b="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340553" y="5373362"/>
            <a:ext cx="1044029" cy="1153582"/>
            <a:chOff x="5508001" y="2689907"/>
            <a:chExt cx="3083790" cy="340738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001" y="2689907"/>
              <a:ext cx="2263577" cy="3407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214" y="2689907"/>
              <a:ext cx="2263577" cy="34073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4" name="Text Placeholder 6"/>
          <p:cNvSpPr>
            <a:spLocks noGrp="1"/>
          </p:cNvSpPr>
          <p:nvPr>
            <p:ph type="body" idx="1"/>
          </p:nvPr>
        </p:nvSpPr>
        <p:spPr>
          <a:xfrm>
            <a:off x="3585027" y="5489548"/>
            <a:ext cx="6938314" cy="92121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 smtClean="0"/>
              <a:t>Somente os combatentes </a:t>
            </a:r>
            <a:r>
              <a:rPr lang="pt-BR" sz="1800" b="0" dirty="0" smtClean="0"/>
              <a:t>podem usar cartas de equipamento ou feitiço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dirty="0" smtClean="0"/>
              <a:t>Máximo de 5 cartas</a:t>
            </a:r>
          </a:p>
        </p:txBody>
      </p:sp>
      <p:pic>
        <p:nvPicPr>
          <p:cNvPr id="35" name="Content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42439" r="38615" b="42439"/>
          <a:stretch/>
        </p:blipFill>
        <p:spPr>
          <a:xfrm>
            <a:off x="839788" y="2528578"/>
            <a:ext cx="2045560" cy="91563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90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0" grpId="0" build="p"/>
      <p:bldP spid="3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3948" y="2383436"/>
            <a:ext cx="9398833" cy="2749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 smtClean="0">
                <a:latin typeface="Copperplate Gothic Light" panose="020E0507020206020404" pitchFamily="34" charset="0"/>
              </a:rPr>
              <a:t>O jogador que vencer a batalha na Arena se torna o campeão do torneio de                       !</a:t>
            </a:r>
            <a:endParaRPr lang="pt-BR" sz="40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779"/>
            <a:ext cx="10515600" cy="1325563"/>
          </a:xfrm>
        </p:spPr>
        <p:txBody>
          <a:bodyPr/>
          <a:lstStyle/>
          <a:p>
            <a:r>
              <a:rPr lang="pt-BR" dirty="0" smtClean="0"/>
              <a:t>Vencendo o Jogo</a:t>
            </a:r>
            <a:endParaRPr lang="pt-B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15675" r="8682" b="43848"/>
          <a:stretch/>
        </p:blipFill>
        <p:spPr>
          <a:xfrm>
            <a:off x="6566302" y="4236216"/>
            <a:ext cx="2547717" cy="1069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2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Créditos</a:t>
            </a:r>
            <a:endParaRPr lang="pt-B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dirty="0" smtClean="0"/>
              <a:t>Thiago Guardado Beltran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Rodrigo </a:t>
            </a:r>
            <a:r>
              <a:rPr lang="pt-BR" dirty="0" err="1" smtClean="0"/>
              <a:t>Rebelatto</a:t>
            </a:r>
            <a:endParaRPr lang="pt-BR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Douglas </a:t>
            </a:r>
            <a:r>
              <a:rPr lang="pt-BR" dirty="0" err="1" smtClean="0"/>
              <a:t>Nepumuceno</a:t>
            </a:r>
            <a:r>
              <a:rPr lang="pt-BR" dirty="0" smtClean="0"/>
              <a:t> </a:t>
            </a:r>
            <a:r>
              <a:rPr lang="pt-BR" dirty="0" err="1" smtClean="0"/>
              <a:t>DIas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8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Cavaleiros</a:t>
            </a:r>
            <a:endParaRPr lang="pt-B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0" y="2545223"/>
            <a:ext cx="2358470" cy="3045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544" y="2680573"/>
            <a:ext cx="2079558" cy="2894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43" y="2566684"/>
            <a:ext cx="2281592" cy="3439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42" y="2620087"/>
            <a:ext cx="2227312" cy="3209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22" y="2552237"/>
            <a:ext cx="2169047" cy="3284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341" y="2672048"/>
            <a:ext cx="2223308" cy="3164879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4294967295"/>
          </p:nvPr>
        </p:nvSpPr>
        <p:spPr>
          <a:xfrm>
            <a:off x="2569462" y="2147368"/>
            <a:ext cx="1574796" cy="675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 err="1" smtClean="0">
                <a:solidFill>
                  <a:schemeClr val="accent4"/>
                </a:solidFill>
              </a:rPr>
              <a:t>Amonu</a:t>
            </a:r>
            <a:endParaRPr lang="pt-BR" sz="2400" b="1" dirty="0">
              <a:solidFill>
                <a:schemeClr val="accent4"/>
              </a:solidFill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147368"/>
            <a:ext cx="2789850" cy="675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 smtClean="0">
                <a:solidFill>
                  <a:srgbClr val="C00000"/>
                </a:solidFill>
              </a:rPr>
              <a:t>Michelangelo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4294967295"/>
          </p:nvPr>
        </p:nvSpPr>
        <p:spPr>
          <a:xfrm>
            <a:off x="3824014" y="2147368"/>
            <a:ext cx="2789850" cy="675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 err="1" smtClean="0">
                <a:solidFill>
                  <a:schemeClr val="accent6"/>
                </a:solidFill>
              </a:rPr>
              <a:t>Arin</a:t>
            </a:r>
            <a:endParaRPr lang="pt-BR" sz="2400" b="1" dirty="0">
              <a:solidFill>
                <a:schemeClr val="accent6"/>
              </a:solidFill>
            </a:endParaRPr>
          </a:p>
        </p:txBody>
      </p:sp>
      <p:sp>
        <p:nvSpPr>
          <p:cNvPr id="15" name="Content Placeholder 3"/>
          <p:cNvSpPr>
            <a:spLocks noGrp="1"/>
          </p:cNvSpPr>
          <p:nvPr>
            <p:ph sz="half" idx="4294967295"/>
          </p:nvPr>
        </p:nvSpPr>
        <p:spPr>
          <a:xfrm>
            <a:off x="5710373" y="2147368"/>
            <a:ext cx="2789850" cy="675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 smtClean="0">
                <a:solidFill>
                  <a:schemeClr val="accent5"/>
                </a:solidFill>
              </a:rPr>
              <a:t>Bernard</a:t>
            </a:r>
            <a:endParaRPr lang="pt-BR" sz="2400" b="1" dirty="0">
              <a:solidFill>
                <a:schemeClr val="accent5"/>
              </a:solidFill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sz="half" idx="4294967295"/>
          </p:nvPr>
        </p:nvSpPr>
        <p:spPr>
          <a:xfrm>
            <a:off x="7594711" y="2147368"/>
            <a:ext cx="2789850" cy="675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 err="1" smtClean="0"/>
              <a:t>Nihod</a:t>
            </a:r>
            <a:endParaRPr lang="pt-BR" sz="2400" b="1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4294967295"/>
          </p:nvPr>
        </p:nvSpPr>
        <p:spPr>
          <a:xfrm>
            <a:off x="9481070" y="2147368"/>
            <a:ext cx="2789850" cy="675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Ludwig</a:t>
            </a:r>
            <a:endParaRPr lang="pt-BR" sz="2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0.02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0178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4.79167E-6 0.026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2.29167E-6 -0.0212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0192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2.70833E-6 -0.0192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P spid="14" grpId="0" build="p"/>
      <p:bldP spid="15" grpId="0" build="p"/>
      <p:bldP spid="16" grpId="0" build="p"/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Jogo Competitivo</a:t>
            </a:r>
          </a:p>
          <a:p>
            <a:r>
              <a:rPr lang="pt-BR" dirty="0" smtClean="0"/>
              <a:t>2 a 6 jogadores</a:t>
            </a:r>
          </a:p>
          <a:p>
            <a:r>
              <a:rPr lang="pt-BR" dirty="0" smtClean="0"/>
              <a:t>30-60 mins de jogo</a:t>
            </a:r>
          </a:p>
          <a:p>
            <a:endParaRPr lang="pt-BR" dirty="0" smtClean="0"/>
          </a:p>
          <a:p>
            <a:r>
              <a:rPr lang="pt-BR" b="1" dirty="0" smtClean="0"/>
              <a:t>Objetivo</a:t>
            </a:r>
            <a:r>
              <a:rPr lang="pt-BR" dirty="0" smtClean="0"/>
              <a:t>: melhorar suas habilidades e coletar equipamentos e feitiços para vencer as justas de treinamento, que são realizadas nas cidades. Acumular vitórias suficientes para acessar a Arena e competir na batalha final.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5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Componentes</a:t>
            </a:r>
            <a:endParaRPr lang="pt-BR" dirty="0"/>
          </a:p>
        </p:txBody>
      </p:sp>
      <p:grpSp>
        <p:nvGrpSpPr>
          <p:cNvPr id="22" name="Group 21"/>
          <p:cNvGrpSpPr/>
          <p:nvPr/>
        </p:nvGrpSpPr>
        <p:grpSpPr>
          <a:xfrm>
            <a:off x="8775932" y="3000842"/>
            <a:ext cx="1125300" cy="1077725"/>
            <a:chOff x="1014249" y="1951124"/>
            <a:chExt cx="1614930" cy="15466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667970" y="2050864"/>
              <a:ext cx="961209" cy="14469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08" y="1951124"/>
              <a:ext cx="961209" cy="14469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014249" y="2050866"/>
              <a:ext cx="961207" cy="144691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0494169" y="3025130"/>
            <a:ext cx="1137873" cy="1074380"/>
            <a:chOff x="7461076" y="2601986"/>
            <a:chExt cx="1438064" cy="13578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8043202" y="2689548"/>
              <a:ext cx="855938" cy="12702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181" y="2601986"/>
              <a:ext cx="843852" cy="12702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7461076" y="2689549"/>
              <a:ext cx="855937" cy="12702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6" r="19776"/>
          <a:stretch/>
        </p:blipFill>
        <p:spPr>
          <a:xfrm>
            <a:off x="9373446" y="5521496"/>
            <a:ext cx="974662" cy="906960"/>
          </a:xfrm>
          <a:prstGeom prst="rect">
            <a:avLst/>
          </a:prstGeom>
          <a:ln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3" y="2063396"/>
            <a:ext cx="3843127" cy="2590103"/>
          </a:xfrm>
          <a:prstGeom prst="rect">
            <a:avLst/>
          </a:prstGeom>
        </p:spPr>
      </p:pic>
      <p:pic>
        <p:nvPicPr>
          <p:cNvPr id="21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27" b="18525"/>
          <a:stretch/>
        </p:blipFill>
        <p:spPr>
          <a:xfrm>
            <a:off x="760242" y="5404184"/>
            <a:ext cx="3977782" cy="1276448"/>
          </a:xfrm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5476700" y="5321387"/>
            <a:ext cx="2199384" cy="1370135"/>
            <a:chOff x="8907513" y="1623070"/>
            <a:chExt cx="3176756" cy="197900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" t="4779" r="2126" b="4840"/>
            <a:stretch/>
          </p:blipFill>
          <p:spPr>
            <a:xfrm>
              <a:off x="10431812" y="2556621"/>
              <a:ext cx="1652457" cy="87032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606" b="90606" l="0" r="978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513" y="1623070"/>
              <a:ext cx="1979001" cy="197900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176625" y="1653486"/>
            <a:ext cx="332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Tabuleiro</a:t>
            </a:r>
            <a:endParaRPr lang="pt-BR" dirty="0">
              <a:latin typeface="Copperplate Gothic Light" panose="020E05070202060204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74633" y="2130667"/>
            <a:ext cx="332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Deck de </a:t>
            </a:r>
          </a:p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Evento</a:t>
            </a:r>
            <a:endParaRPr lang="pt-BR" dirty="0">
              <a:latin typeface="Copperplate Gothic Light" panose="020E05070202060204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03806" y="2152610"/>
            <a:ext cx="332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Deck de </a:t>
            </a:r>
          </a:p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Exploração</a:t>
            </a:r>
            <a:endParaRPr lang="pt-BR" dirty="0">
              <a:latin typeface="Copperplate Gothic Light" panose="020E05070202060204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47529" y="4809602"/>
            <a:ext cx="332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Marcadores</a:t>
            </a:r>
          </a:p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Coloridos</a:t>
            </a:r>
            <a:endParaRPr lang="pt-BR" dirty="0">
              <a:latin typeface="Copperplate Gothic Light" panose="020E05070202060204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39858" y="5132767"/>
            <a:ext cx="332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Dados</a:t>
            </a: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1" r="20541"/>
          <a:stretch/>
        </p:blipFill>
        <p:spPr>
          <a:xfrm>
            <a:off x="8542113" y="5535378"/>
            <a:ext cx="935423" cy="893078"/>
          </a:xfrm>
          <a:prstGeom prst="rect">
            <a:avLst/>
          </a:prstGeom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1009486" y="5086601"/>
            <a:ext cx="332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Pinos dos Jogadores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98" y="2632447"/>
            <a:ext cx="2312537" cy="155300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78827" y="2130667"/>
            <a:ext cx="332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Copperplate Gothic Light" panose="020E0507020206020404" pitchFamily="34" charset="0"/>
              </a:rPr>
              <a:t>Ficha do cavaleiro</a:t>
            </a:r>
            <a:endParaRPr lang="pt-BR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Tabuleiro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6" y="2018347"/>
            <a:ext cx="6170443" cy="4158616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7315200" y="2018347"/>
            <a:ext cx="4038599" cy="415861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6 cidades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5 casas entre cada cidade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2 espaços para deck de cartas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Espaço de arena</a:t>
            </a:r>
            <a:endParaRPr lang="pt-BR" dirty="0"/>
          </a:p>
        </p:txBody>
      </p:sp>
      <p:grpSp>
        <p:nvGrpSpPr>
          <p:cNvPr id="18" name="Group 17"/>
          <p:cNvGrpSpPr/>
          <p:nvPr/>
        </p:nvGrpSpPr>
        <p:grpSpPr>
          <a:xfrm>
            <a:off x="725906" y="2018347"/>
            <a:ext cx="6169838" cy="4278180"/>
            <a:chOff x="725906" y="2018347"/>
            <a:chExt cx="6169838" cy="4278180"/>
          </a:xfrm>
        </p:grpSpPr>
        <p:sp>
          <p:nvSpPr>
            <p:cNvPr id="12" name="Oval 11"/>
            <p:cNvSpPr/>
            <p:nvPr/>
          </p:nvSpPr>
          <p:spPr>
            <a:xfrm>
              <a:off x="2438400" y="2018347"/>
              <a:ext cx="2053389" cy="1318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Oval 12"/>
            <p:cNvSpPr/>
            <p:nvPr/>
          </p:nvSpPr>
          <p:spPr>
            <a:xfrm>
              <a:off x="4459704" y="2018347"/>
              <a:ext cx="2053389" cy="1318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13"/>
            <p:cNvSpPr/>
            <p:nvPr/>
          </p:nvSpPr>
          <p:spPr>
            <a:xfrm>
              <a:off x="1066798" y="4978116"/>
              <a:ext cx="2053389" cy="1318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val 14"/>
            <p:cNvSpPr/>
            <p:nvPr/>
          </p:nvSpPr>
          <p:spPr>
            <a:xfrm>
              <a:off x="2954878" y="4918334"/>
              <a:ext cx="2053389" cy="1318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Oval 15"/>
            <p:cNvSpPr/>
            <p:nvPr/>
          </p:nvSpPr>
          <p:spPr>
            <a:xfrm rot="5400000">
              <a:off x="5209844" y="3468341"/>
              <a:ext cx="2053389" cy="1318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358417" y="3468341"/>
              <a:ext cx="2053389" cy="1318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120187" y="2983832"/>
            <a:ext cx="1756613" cy="6416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Group 21"/>
          <p:cNvGrpSpPr/>
          <p:nvPr/>
        </p:nvGrpSpPr>
        <p:grpSpPr>
          <a:xfrm>
            <a:off x="975510" y="2178127"/>
            <a:ext cx="5631123" cy="3858693"/>
            <a:chOff x="975510" y="2178127"/>
            <a:chExt cx="5631123" cy="3858693"/>
          </a:xfrm>
        </p:grpSpPr>
        <p:sp>
          <p:nvSpPr>
            <p:cNvPr id="20" name="Rectangle 19"/>
            <p:cNvSpPr/>
            <p:nvPr/>
          </p:nvSpPr>
          <p:spPr>
            <a:xfrm>
              <a:off x="975510" y="2178127"/>
              <a:ext cx="1375611" cy="9506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31022" y="5086173"/>
              <a:ext cx="1375611" cy="9506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Oval 22"/>
          <p:cNvSpPr/>
          <p:nvPr/>
        </p:nvSpPr>
        <p:spPr>
          <a:xfrm>
            <a:off x="2954878" y="3625516"/>
            <a:ext cx="1681290" cy="9304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4" name="Straight Connector 23"/>
          <p:cNvCxnSpPr/>
          <p:nvPr/>
        </p:nvCxnSpPr>
        <p:spPr>
          <a:xfrm>
            <a:off x="725906" y="1877299"/>
            <a:ext cx="616983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2934" y="2018347"/>
            <a:ext cx="0" cy="41734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90808" y="1424208"/>
            <a:ext cx="164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C00000"/>
                </a:solidFill>
                <a:latin typeface="PlainGermanica" panose="02000000000000000000" pitchFamily="2" charset="0"/>
              </a:rPr>
              <a:t>60cm</a:t>
            </a:r>
            <a:endParaRPr lang="pt-BR" sz="2400" dirty="0">
              <a:solidFill>
                <a:srgbClr val="C00000"/>
              </a:solidFill>
              <a:latin typeface="PlainGermanica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519610" y="3838169"/>
            <a:ext cx="164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C00000"/>
                </a:solidFill>
                <a:latin typeface="PlainGermanica" panose="02000000000000000000" pitchFamily="2" charset="0"/>
              </a:rPr>
              <a:t>40</a:t>
            </a:r>
          </a:p>
          <a:p>
            <a:pPr algn="ctr"/>
            <a:r>
              <a:rPr lang="pt-BR" sz="2400" dirty="0" smtClean="0">
                <a:solidFill>
                  <a:srgbClr val="C00000"/>
                </a:solidFill>
                <a:latin typeface="PlainGermanica" panose="02000000000000000000" pitchFamily="2" charset="0"/>
              </a:rPr>
              <a:t>cm</a:t>
            </a:r>
            <a:endParaRPr lang="pt-BR" sz="2400" dirty="0">
              <a:solidFill>
                <a:srgbClr val="C00000"/>
              </a:solidFill>
              <a:latin typeface="PlainGerman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1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9" grpId="0" animBg="1"/>
      <p:bldP spid="19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Ficha do Cavaleiro</a:t>
            </a:r>
            <a:endParaRPr lang="pt-B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02" y="2151702"/>
            <a:ext cx="6282586" cy="4219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0925680">
            <a:off x="4376243" y="2929597"/>
            <a:ext cx="237600" cy="23716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/>
          <p:cNvSpPr/>
          <p:nvPr/>
        </p:nvSpPr>
        <p:spPr>
          <a:xfrm rot="20787469">
            <a:off x="4126788" y="3299717"/>
            <a:ext cx="237600" cy="2371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/>
          <p:cNvSpPr/>
          <p:nvPr/>
        </p:nvSpPr>
        <p:spPr>
          <a:xfrm rot="20787469">
            <a:off x="3864710" y="3987673"/>
            <a:ext cx="236760" cy="23716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Group 13"/>
          <p:cNvGrpSpPr/>
          <p:nvPr/>
        </p:nvGrpSpPr>
        <p:grpSpPr>
          <a:xfrm>
            <a:off x="1331562" y="2936534"/>
            <a:ext cx="1600546" cy="1395623"/>
            <a:chOff x="-17541" y="2779068"/>
            <a:chExt cx="1600546" cy="1395623"/>
          </a:xfrm>
        </p:grpSpPr>
        <p:sp>
          <p:nvSpPr>
            <p:cNvPr id="9" name="TextBox 8"/>
            <p:cNvSpPr txBox="1"/>
            <p:nvPr/>
          </p:nvSpPr>
          <p:spPr>
            <a:xfrm>
              <a:off x="125478" y="2779068"/>
              <a:ext cx="1457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latin typeface="Copperplate Gothic Light" panose="020E0507020206020404" pitchFamily="34" charset="0"/>
                </a:rPr>
                <a:t>Força</a:t>
              </a:r>
              <a:endParaRPr lang="pt-BR" sz="1600" dirty="0">
                <a:latin typeface="Copperplate Gothic Light" panose="020E05070202060204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478" y="3043335"/>
              <a:ext cx="1457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latin typeface="Copperplate Gothic Light" panose="020E0507020206020404" pitchFamily="34" charset="0"/>
                </a:rPr>
                <a:t>Carisma</a:t>
              </a:r>
              <a:endParaRPr lang="pt-BR" sz="1600" dirty="0">
                <a:latin typeface="Copperplate Gothic Light" panose="020E05070202060204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478" y="3307602"/>
              <a:ext cx="1457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latin typeface="Copperplate Gothic Light" panose="020E0507020206020404" pitchFamily="34" charset="0"/>
                </a:rPr>
                <a:t>Destreza</a:t>
              </a:r>
              <a:endParaRPr lang="pt-BR" sz="1600" dirty="0">
                <a:latin typeface="Copperplate Gothic Light" panose="020E05070202060204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7541" y="3571868"/>
              <a:ext cx="1600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latin typeface="Copperplate Gothic Light" panose="020E0507020206020404" pitchFamily="34" charset="0"/>
                </a:rPr>
                <a:t>Resistência</a:t>
              </a:r>
              <a:endParaRPr lang="pt-BR" sz="1600" dirty="0">
                <a:latin typeface="Copperplate Gothic Light" panose="020E05070202060204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5478" y="3836137"/>
              <a:ext cx="1457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latin typeface="Copperplate Gothic Light" panose="020E0507020206020404" pitchFamily="34" charset="0"/>
                </a:rPr>
                <a:t>Agilidade</a:t>
              </a:r>
              <a:endParaRPr lang="pt-BR" sz="1600" dirty="0">
                <a:latin typeface="Copperplate Gothic Light" panose="020E0507020206020404" pitchFamily="34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7245006" y="5524180"/>
            <a:ext cx="1854023" cy="6667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ctangle 15"/>
          <p:cNvSpPr/>
          <p:nvPr/>
        </p:nvSpPr>
        <p:spPr>
          <a:xfrm rot="20787469">
            <a:off x="3864699" y="3675059"/>
            <a:ext cx="237600" cy="23716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/>
          <p:cNvSpPr/>
          <p:nvPr/>
        </p:nvSpPr>
        <p:spPr>
          <a:xfrm>
            <a:off x="7137697" y="4141658"/>
            <a:ext cx="2006303" cy="1651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/>
          <p:cNvSpPr/>
          <p:nvPr/>
        </p:nvSpPr>
        <p:spPr>
          <a:xfrm rot="20925680">
            <a:off x="7690944" y="4793964"/>
            <a:ext cx="237600" cy="2371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/>
          <p:cNvSpPr/>
          <p:nvPr/>
        </p:nvSpPr>
        <p:spPr>
          <a:xfrm rot="1149272">
            <a:off x="8211859" y="4782428"/>
            <a:ext cx="237600" cy="2371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ctangle 19"/>
          <p:cNvSpPr/>
          <p:nvPr/>
        </p:nvSpPr>
        <p:spPr>
          <a:xfrm rot="181332">
            <a:off x="7935840" y="5161124"/>
            <a:ext cx="237600" cy="2371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96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04206 -0.010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02109 -0.010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02058 -0.01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Pinos dos Cavaleiros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18" y="1757157"/>
            <a:ext cx="7338670" cy="4128001"/>
          </a:xfr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963" l="29271" r="67188">
                        <a14:foregroundMark x1="37813" y1="87222" x2="37813" y2="87222"/>
                        <a14:foregroundMark x1="43229" y1="92963" x2="43229" y2="92963"/>
                        <a14:foregroundMark x1="63646" y1="82407" x2="63646" y2="82407"/>
                        <a14:foregroundMark x1="54063" y1="82407" x2="54063" y2="8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9" r="27970"/>
          <a:stretch/>
        </p:blipFill>
        <p:spPr>
          <a:xfrm>
            <a:off x="279489" y="1364063"/>
            <a:ext cx="4059912" cy="48096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1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1" r="20541"/>
          <a:stretch/>
        </p:blipFill>
        <p:spPr>
          <a:xfrm>
            <a:off x="1895100" y="2595043"/>
            <a:ext cx="2530642" cy="2416083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6" r="19776"/>
          <a:stretch/>
        </p:blipFill>
        <p:spPr>
          <a:xfrm>
            <a:off x="7477753" y="2502808"/>
            <a:ext cx="2636796" cy="2453638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69094" y="4989198"/>
            <a:ext cx="558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opperplate Gothic Light" panose="020E0507020206020404" pitchFamily="34" charset="0"/>
              </a:rPr>
              <a:t>3 lados “</a:t>
            </a:r>
            <a:r>
              <a:rPr lang="pt-BR" sz="2400" b="1" dirty="0" smtClean="0">
                <a:latin typeface="Copperplate Gothic Light" panose="020E0507020206020404" pitchFamily="34" charset="0"/>
              </a:rPr>
              <a:t>EXPLORAÇÃO</a:t>
            </a:r>
            <a:r>
              <a:rPr lang="pt-BR" sz="2400" dirty="0" smtClean="0">
                <a:latin typeface="Copperplate Gothic Light" panose="020E0507020206020404" pitchFamily="34" charset="0"/>
              </a:rPr>
              <a:t>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opperplate Gothic Light" panose="020E0507020206020404" pitchFamily="34" charset="0"/>
              </a:rPr>
              <a:t>3 lados “</a:t>
            </a:r>
            <a:r>
              <a:rPr lang="pt-BR" sz="2400" b="1" dirty="0" smtClean="0">
                <a:latin typeface="Copperplate Gothic Light" panose="020E0507020206020404" pitchFamily="34" charset="0"/>
              </a:rPr>
              <a:t>EVENTO</a:t>
            </a:r>
            <a:r>
              <a:rPr lang="pt-BR" sz="2400" dirty="0" smtClean="0">
                <a:latin typeface="Copperplate Gothic Light" panose="020E0507020206020404" pitchFamily="34" charset="0"/>
              </a:rPr>
              <a:t>”</a:t>
            </a:r>
            <a:endParaRPr lang="pt-BR" sz="2400" dirty="0">
              <a:latin typeface="Copperplate Gothic Light" panose="020E05070202060204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1747" y="4804531"/>
            <a:ext cx="5582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opperplate Gothic Light" panose="020E0507020206020404" pitchFamily="34" charset="0"/>
              </a:rPr>
              <a:t>2 lados “</a:t>
            </a:r>
            <a:r>
              <a:rPr lang="pt-BR" sz="2400" b="1" dirty="0" smtClean="0">
                <a:latin typeface="Copperplate Gothic Light" panose="020E0507020206020404" pitchFamily="34" charset="0"/>
              </a:rPr>
              <a:t>1</a:t>
            </a:r>
            <a:r>
              <a:rPr lang="pt-BR" sz="2400" dirty="0" smtClean="0">
                <a:latin typeface="Copperplate Gothic Light" panose="020E0507020206020404" pitchFamily="34" charset="0"/>
              </a:rPr>
              <a:t>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opperplate Gothic Light" panose="020E0507020206020404" pitchFamily="34" charset="0"/>
              </a:rPr>
              <a:t>2 lados “</a:t>
            </a:r>
            <a:r>
              <a:rPr lang="pt-BR" sz="2400" b="1" dirty="0" smtClean="0">
                <a:latin typeface="Copperplate Gothic Light" panose="020E0507020206020404" pitchFamily="34" charset="0"/>
              </a:rPr>
              <a:t>2</a:t>
            </a:r>
            <a:r>
              <a:rPr lang="pt-BR" sz="2400" dirty="0" smtClean="0">
                <a:latin typeface="Copperplate Gothic Light" panose="020E0507020206020404" pitchFamily="34" charset="0"/>
              </a:rPr>
              <a:t>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opperplate Gothic Light" panose="020E0507020206020404" pitchFamily="34" charset="0"/>
              </a:rPr>
              <a:t>2 lados “</a:t>
            </a:r>
            <a:r>
              <a:rPr lang="pt-BR" sz="2400" b="1" dirty="0" smtClean="0">
                <a:latin typeface="Copperplate Gothic Light" panose="020E0507020206020404" pitchFamily="34" charset="0"/>
              </a:rPr>
              <a:t>3</a:t>
            </a:r>
            <a:r>
              <a:rPr lang="pt-BR" sz="2400" dirty="0" smtClean="0">
                <a:latin typeface="Copperplate Gothic Light" panose="020E0507020206020404" pitchFamily="34" charset="0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094" y="2041052"/>
            <a:ext cx="5582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C00000"/>
                </a:solidFill>
                <a:latin typeface="Copperplate Gothic Light" panose="020E0507020206020404" pitchFamily="34" charset="0"/>
              </a:rPr>
              <a:t>Dado de ação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4825" y="2024733"/>
            <a:ext cx="5582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accent4"/>
                </a:solidFill>
                <a:latin typeface="Copperplate Gothic Light" panose="020E0507020206020404" pitchFamily="34" charset="0"/>
              </a:rPr>
              <a:t>Dado de pontos</a:t>
            </a:r>
          </a:p>
        </p:txBody>
      </p:sp>
    </p:spTree>
    <p:extLst>
      <p:ext uri="{BB962C8B-B14F-4D97-AF65-F5344CB8AC3E}">
        <p14:creationId xmlns:p14="http://schemas.microsoft.com/office/powerpoint/2010/main" val="40037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Cartas</a:t>
            </a:r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3320715" y="1583852"/>
            <a:ext cx="558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  <a:latin typeface="Copperplate Gothic Light" panose="020E0507020206020404" pitchFamily="34" charset="0"/>
              </a:rPr>
              <a:t>Deck de Evento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15" y="2689910"/>
            <a:ext cx="2263575" cy="3407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90" y="2689910"/>
            <a:ext cx="2263578" cy="34073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96685" y="6198770"/>
            <a:ext cx="228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opperplate Gothic Light" panose="020E0507020206020404" pitchFamily="34" charset="0"/>
              </a:rPr>
              <a:t>Trás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9790" y="6198769"/>
            <a:ext cx="228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opperplate Gothic Light" panose="020E0507020206020404" pitchFamily="34" charset="0"/>
              </a:rPr>
              <a:t>frente</a:t>
            </a:r>
          </a:p>
        </p:txBody>
      </p:sp>
      <p:sp>
        <p:nvSpPr>
          <p:cNvPr id="3" name="Oval 2"/>
          <p:cNvSpPr/>
          <p:nvPr/>
        </p:nvSpPr>
        <p:spPr>
          <a:xfrm>
            <a:off x="3705228" y="2926904"/>
            <a:ext cx="402310" cy="425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/>
          <p:cNvSpPr/>
          <p:nvPr/>
        </p:nvSpPr>
        <p:spPr>
          <a:xfrm>
            <a:off x="3705228" y="5351956"/>
            <a:ext cx="402310" cy="425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ontent Placeholder 10"/>
          <p:cNvSpPr>
            <a:spLocks noGrp="1"/>
          </p:cNvSpPr>
          <p:nvPr>
            <p:ph sz="half" idx="4294967295"/>
          </p:nvPr>
        </p:nvSpPr>
        <p:spPr>
          <a:xfrm>
            <a:off x="6376031" y="3433471"/>
            <a:ext cx="5540197" cy="182663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2 opções de ponto de habilidade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1 ou 2 pontos</a:t>
            </a:r>
            <a:endParaRPr lang="pt-BR" dirty="0"/>
          </a:p>
        </p:txBody>
      </p:sp>
      <p:sp>
        <p:nvSpPr>
          <p:cNvPr id="12" name="Oval 11"/>
          <p:cNvSpPr/>
          <p:nvPr/>
        </p:nvSpPr>
        <p:spPr>
          <a:xfrm>
            <a:off x="5302872" y="2927894"/>
            <a:ext cx="402310" cy="425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Oval 14"/>
          <p:cNvSpPr/>
          <p:nvPr/>
        </p:nvSpPr>
        <p:spPr>
          <a:xfrm>
            <a:off x="5302872" y="5352946"/>
            <a:ext cx="402310" cy="425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5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22005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2118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3" grpId="1" animBg="1"/>
      <p:bldP spid="9" grpId="0" animBg="1"/>
      <p:bldP spid="9" grpId="1" animBg="1"/>
      <p:bldP spid="10" grpId="0" uiExpand="1" build="p"/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516</Words>
  <Application>Microsoft Office PowerPoint</Application>
  <PresentationFormat>Widescreen</PresentationFormat>
  <Paragraphs>115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PlainGermanica</vt:lpstr>
      <vt:lpstr>Copperplate Gothic Light</vt:lpstr>
      <vt:lpstr>Copperplate Gothic Bold</vt:lpstr>
      <vt:lpstr>Arial</vt:lpstr>
      <vt:lpstr>Office Theme</vt:lpstr>
      <vt:lpstr>PowerPoint Presentation</vt:lpstr>
      <vt:lpstr>Cavaleiros</vt:lpstr>
      <vt:lpstr>Resumo</vt:lpstr>
      <vt:lpstr>Componentes</vt:lpstr>
      <vt:lpstr>Tabuleiro</vt:lpstr>
      <vt:lpstr>Ficha do Cavaleiro</vt:lpstr>
      <vt:lpstr>Pinos dos Cavaleiros</vt:lpstr>
      <vt:lpstr>Dados</vt:lpstr>
      <vt:lpstr>Cartas</vt:lpstr>
      <vt:lpstr>Cartas</vt:lpstr>
      <vt:lpstr>Regras</vt:lpstr>
      <vt:lpstr>Regras</vt:lpstr>
      <vt:lpstr>Regras</vt:lpstr>
      <vt:lpstr>Regras</vt:lpstr>
      <vt:lpstr>Regras</vt:lpstr>
      <vt:lpstr>Regras Básicas</vt:lpstr>
      <vt:lpstr>Vencendo o Jogo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Thiago Guardado Beltran</dc:creator>
  <cp:lastModifiedBy>FIAP</cp:lastModifiedBy>
  <cp:revision>43</cp:revision>
  <dcterms:created xsi:type="dcterms:W3CDTF">2016-05-15T20:35:28Z</dcterms:created>
  <dcterms:modified xsi:type="dcterms:W3CDTF">2016-05-18T01:02:56Z</dcterms:modified>
</cp:coreProperties>
</file>